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</p:sldMasterIdLst>
  <p:notesMasterIdLst>
    <p:notesMasterId r:id="rId14"/>
  </p:notesMasterIdLst>
  <p:sldIdLst>
    <p:sldId id="256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8" r:id="rId13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1" d="100"/>
          <a:sy n="81" d="100"/>
        </p:scale>
        <p:origin x="6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0A7C7-AA3F-476B-B0EB-C70BC5CA0BCD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003DD-B956-4332-B588-A05840B6A9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50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82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6232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0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85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76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45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12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420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14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24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04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71021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6928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76100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2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191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24.1.2024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794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5095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792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223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0AE0B-ED42-4298-84E5-E2D626398E94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203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675-82EF-4CED-9F46-B1AEBC2CD4E8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3791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25970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530-716C-404F-AE48-A4AA0C77314B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203387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DD361D-BCD2-4363-BF09-396A032DA6CC}" type="datetime1">
              <a:rPr lang="fi-FI" smtClean="0"/>
              <a:t>24.1.2024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51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BBE7A6-AA23-4780-888E-5D821519551C}" type="datetime1">
              <a:rPr lang="fi-FI" smtClean="0"/>
              <a:t>24.1.2024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0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6AFB-2577-4F30-8136-56F4A8EF6755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59010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C0AB55-BED1-4676-AE47-8BC76D0C01C7}" type="datetime1">
              <a:rPr lang="fi-FI" smtClean="0"/>
              <a:t>24.1.2024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10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8697B-9BEB-4752-A624-7E60AE6F4E41}" type="datetime1">
              <a:rPr lang="fi-FI" smtClean="0"/>
              <a:t>24.1.2024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827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80FAD-0F3C-4749-9DB7-F372F73D72E5}" type="datetime1">
              <a:rPr lang="fi-FI" smtClean="0"/>
              <a:t>24.1.2024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3109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3D2537-2F40-449B-833C-06B5806D1C31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244249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6720BA-C8B5-4F36-B197-61525B428D6A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575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2EFC05-46D9-457A-8A4B-584C590AF295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69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24.1.2024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881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F86554-B5D2-4F6D-8A77-375B84025349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679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C40270-3105-43C2-9D55-5DA10947DBBB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872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2AA1A0-AF67-440E-B44E-8568B155BEC3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123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7E8C8C-5DE8-4456-A203-5420BB79E824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20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F431AD-63A5-4F4B-AA59-6157ACBD2576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743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EAE38F-820F-4482-B1FA-D5B8731C3EBA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044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419020-05A3-4CD3-A1CB-770860ED645F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487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C61F-B2FD-46CC-9C60-820A32F2B885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1974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0C8-A738-4D14-966D-70E0472BB65E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066329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004-C54A-4CC0-ADC6-AB6214C2FC45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54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24.1.2024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0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07A0C-9F6F-4360-975A-F5416BA5CF7D}" type="datetime1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1574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61CAD7-6A44-420D-81D1-49884CF9A991}" type="datetime1">
              <a:rPr lang="fi-FI" smtClean="0"/>
              <a:t>24.1.2024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959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83EBC-5CCB-45A1-8B82-823FB0AE5DE7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507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C1BBAC-68E4-40BC-B542-BB2A4C902367}" type="datetime1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294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9E3B30-1123-484D-866F-E387826D70E9}" type="datetime1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115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270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39272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68169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24.1.2024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464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24.1.2024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13059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1782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24.1.2024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9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24.1.2024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0412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24.1.2024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8903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851293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4952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89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270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219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67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24.1.2024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67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54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24.1.2024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353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6456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2965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22534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0671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4782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2331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24.1.2024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5149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89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24.1.2024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08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9855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40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24.1.2024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917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DB73-D50C-4AC0-931D-37E9E3954012}" type="datetime1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EA39-ABF7-4501-AAAA-7B6404406B6A}" type="datetime1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vv.fi/hy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6AE2B-FAEE-4C9E-B710-C63B21DA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Palvelumuotoilulla asiakashyöty esiin ja materiaalit kehittämistyön tueksi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95AB8F-7BA6-4975-900C-2CE4949FC4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Alueiden HYTE-ohjelma: HYTE-palvelutarjottimet tulevat</a:t>
            </a:r>
          </a:p>
          <a:p>
            <a:r>
              <a:rPr lang="fi-FI" dirty="0"/>
              <a:t>24.1.2024</a:t>
            </a:r>
          </a:p>
          <a:p>
            <a:r>
              <a:rPr lang="fi-FI" dirty="0"/>
              <a:t>Topi Hänninen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9FE595-C2BE-4DC2-B879-3EF8AFC6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B7B9-9C2D-439D-874C-09D9C77FE5F5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F90561-BDFD-4B45-BD08-E17133E5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FFD0D4-F396-4FA2-9367-FF127CCD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23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FF0D2D5-CF9F-4AF8-876D-78E8DC63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82DB-4EE0-48E5-B8B8-342F4BE96E16}" type="datetime1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8126C82-1D51-428A-B654-E507C158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FF479E-76A3-4B0D-BE42-42955C5E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210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1038CAF-A70C-46EB-8C81-6303A2BFCD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Tutkimustyö kokonaisuudesta, dialogi ja haasteen määrittely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Asiakasymmärrys haasteesta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Ratkaisukeskeiset osallistavat toimintamallit, kuinka haaste ratkaistaan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Ratkaisun iterointi verkostoissa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Haasteen ratkaisu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Ratkaisun jatkohyödyntäminen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914400" lvl="1" indent="-457200">
              <a:buFont typeface="+mj-lt"/>
              <a:buAutoNum type="arabicPeriod"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8C8FDEF-CA5C-90DE-2E0D-8548B63C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61" y="1559828"/>
            <a:ext cx="5811520" cy="3007460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CD6C4B-0450-40C9-966C-8A1FB79C538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4000" y="6498590"/>
            <a:ext cx="151200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FB6C0E-15E2-4764-86F2-3BEBAAB43EFC}" type="datetime1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24.1.2024</a:t>
            </a:fld>
            <a:endParaRPr lang="fi-FI" sz="9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0208CD-4EB4-4079-8E83-C2BECAAAA5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0240" y="6498590"/>
            <a:ext cx="581152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900" dirty="0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70F7DA-BE7C-47BC-A02B-B1535E35D4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115552" y="6498590"/>
            <a:ext cx="8280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680CC61-DB77-4485-B460-D8E4038D4204}" type="slidenum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fi-FI" sz="90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0AC260C-3113-40A2-9F6C-0731D708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PTV-hyte pilotti - Palvelumuotoilunäkökulma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F336108-9852-8E2D-B422-1D1EF667C05B}"/>
              </a:ext>
            </a:extLst>
          </p:cNvPr>
          <p:cNvSpPr txBox="1"/>
          <p:nvPr/>
        </p:nvSpPr>
        <p:spPr>
          <a:xfrm>
            <a:off x="5362461" y="4511734"/>
            <a:ext cx="581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dirty="0">
                <a:solidFill>
                  <a:srgbClr val="1E1E1E"/>
                </a:solidFill>
              </a:rPr>
              <a:t>Kuvan lähde: </a:t>
            </a:r>
            <a:r>
              <a:rPr lang="fi-FI" sz="800" dirty="0" err="1">
                <a:solidFill>
                  <a:srgbClr val="1E1E1E"/>
                </a:solidFill>
              </a:rPr>
              <a:t>eOppiva</a:t>
            </a:r>
            <a:r>
              <a:rPr lang="fi-FI" sz="800" dirty="0">
                <a:solidFill>
                  <a:srgbClr val="1E1E1E"/>
                </a:solidFill>
              </a:rPr>
              <a:t> Kehittämistyötä tehdään yhdessä – ihmiskeskeinen kehittäminen kumppaneiden ja verkostojen kanssa</a:t>
            </a:r>
          </a:p>
        </p:txBody>
      </p:sp>
    </p:spTree>
    <p:extLst>
      <p:ext uri="{BB962C8B-B14F-4D97-AF65-F5344CB8AC3E}">
        <p14:creationId xmlns:p14="http://schemas.microsoft.com/office/powerpoint/2010/main" val="393380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1038CAF-A70C-46EB-8C81-6303A2BFCD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b="1" dirty="0"/>
              <a:t>Tutkimustyö kokonaisuudesta, dialogi ja haasteen määrittely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Asiakasymmärrys haasteesta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Ratkaisukeskeiset osallistavat toimintamallit, kuinka haaste ratkaistaan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Ratkaisun iterointi verkostoissa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Haasteen ratkaisu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Ratkaisun jatkohyödyntäminen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914400" lvl="1" indent="-457200">
              <a:buFont typeface="+mj-lt"/>
              <a:buAutoNum type="arabicPeriod"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CD6C4B-0450-40C9-966C-8A1FB79C538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4000" y="6498590"/>
            <a:ext cx="151200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FB6C0E-15E2-4764-86F2-3BEBAAB43EFC}" type="datetime1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24.1.2024</a:t>
            </a:fld>
            <a:endParaRPr lang="fi-FI" sz="9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0208CD-4EB4-4079-8E83-C2BECAAAA5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0240" y="6498590"/>
            <a:ext cx="581152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900" dirty="0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70F7DA-BE7C-47BC-A02B-B1535E35D4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115552" y="6498590"/>
            <a:ext cx="8280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680CC61-DB77-4485-B460-D8E4038D4204}" type="slidenum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fi-FI" sz="90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0AC260C-3113-40A2-9F6C-0731D708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PTV-hyte pilotti - Palvelumuotoilunäkökulma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6E4E452-F2E9-9FF6-2691-396A6909AAAE}"/>
              </a:ext>
            </a:extLst>
          </p:cNvPr>
          <p:cNvSpPr txBox="1"/>
          <p:nvPr/>
        </p:nvSpPr>
        <p:spPr>
          <a:xfrm>
            <a:off x="6050464" y="1692000"/>
            <a:ext cx="479679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dirty="0">
                <a:solidFill>
                  <a:srgbClr val="1E1E1E"/>
                </a:solidFill>
              </a:rPr>
              <a:t>-Projektille asetetut tavoitteet</a:t>
            </a:r>
          </a:p>
          <a:p>
            <a:pPr algn="l"/>
            <a:r>
              <a:rPr lang="fi-FI" dirty="0">
                <a:solidFill>
                  <a:srgbClr val="1E1E1E"/>
                </a:solidFill>
              </a:rPr>
              <a:t>-PTV-asiakastutkimus (DVV &amp; THL)</a:t>
            </a:r>
          </a:p>
          <a:p>
            <a:pPr algn="l"/>
            <a:r>
              <a:rPr lang="fi-FI" dirty="0">
                <a:solidFill>
                  <a:srgbClr val="1E1E1E"/>
                </a:solidFill>
              </a:rPr>
              <a:t>-Pilotti DVV, THL, DigiFinland sekä kolmen hyvinvointialueen kanssa (Etelä-Pohjanmaa, Satakunta sekä Kymenlaakson HVA)</a:t>
            </a:r>
          </a:p>
          <a:p>
            <a:pPr algn="l"/>
            <a:r>
              <a:rPr lang="fi-FI" dirty="0">
                <a:solidFill>
                  <a:srgbClr val="1E1E1E"/>
                </a:solidFill>
              </a:rPr>
              <a:t>-Dialogisuus ja osallisuus kehittämisen keskiössä</a:t>
            </a:r>
          </a:p>
          <a:p>
            <a:pPr algn="l"/>
            <a:r>
              <a:rPr lang="fi-FI" dirty="0">
                <a:solidFill>
                  <a:srgbClr val="1E1E1E"/>
                </a:solidFill>
              </a:rPr>
              <a:t>-Haasteiden määrittely työpajoissa</a:t>
            </a:r>
          </a:p>
        </p:txBody>
      </p:sp>
      <p:sp>
        <p:nvSpPr>
          <p:cNvPr id="8" name="Vuokaaviosymboli: Tiedosto 7">
            <a:extLst>
              <a:ext uri="{FF2B5EF4-FFF2-40B4-BE49-F238E27FC236}">
                <a16:creationId xmlns:a16="http://schemas.microsoft.com/office/drawing/2014/main" id="{E384FACB-9FC8-C21D-EEE6-5B497ABF1DAB}"/>
              </a:ext>
            </a:extLst>
          </p:cNvPr>
          <p:cNvSpPr/>
          <p:nvPr/>
        </p:nvSpPr>
        <p:spPr>
          <a:xfrm>
            <a:off x="6041064" y="4126886"/>
            <a:ext cx="4815589" cy="1512168"/>
          </a:xfrm>
          <a:prstGeom prst="flowChartDocumen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100" dirty="0"/>
              <a:t>Haaste:</a:t>
            </a:r>
          </a:p>
          <a:p>
            <a:pPr marL="457200" indent="-457200">
              <a:buAutoNum type="arabicPeriod"/>
            </a:pPr>
            <a:r>
              <a:rPr lang="fi-FI" sz="1100" dirty="0"/>
              <a:t>PTV:n hyötyjä ei ymmärretä</a:t>
            </a:r>
          </a:p>
          <a:p>
            <a:pPr marL="457200" indent="-457200">
              <a:buAutoNum type="arabicPeriod"/>
            </a:pPr>
            <a:r>
              <a:rPr lang="fi-FI" sz="1100" dirty="0"/>
              <a:t>PTV:n käyttöönotto ja käyttö on (järjestöille) haastavaa</a:t>
            </a:r>
          </a:p>
          <a:p>
            <a:pPr marL="457200" indent="-457200">
              <a:buAutoNum type="arabicPeriod"/>
            </a:pPr>
            <a:endParaRPr lang="fi-FI" sz="1100" dirty="0"/>
          </a:p>
          <a:p>
            <a:r>
              <a:rPr lang="fi-FI" sz="1100" dirty="0"/>
              <a:t>Dialogi ja osallisuus:</a:t>
            </a:r>
          </a:p>
          <a:p>
            <a:r>
              <a:rPr lang="fi-FI" sz="1100" dirty="0"/>
              <a:t>Turvallinen tila, luottamuksen rakentaminen. Osallistavat etätyöskentelymenetelmät (esim. Miro)</a:t>
            </a:r>
          </a:p>
        </p:txBody>
      </p:sp>
    </p:spTree>
    <p:extLst>
      <p:ext uri="{BB962C8B-B14F-4D97-AF65-F5344CB8AC3E}">
        <p14:creationId xmlns:p14="http://schemas.microsoft.com/office/powerpoint/2010/main" val="423452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1038CAF-A70C-46EB-8C81-6303A2BFCD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Tutkimustyö kokonaisuudesta, dialogi ja haasteen määrittely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Asiakasymmärrys haasteesta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Ratkaisukeskeiset osallistavat toimintamallit, kuinka haaste ratkaistaan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Ratkaisun iterointi verkostoissa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Haasteen ratkaisu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Ratkaisun jatkohyödyntäminen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914400" lvl="1" indent="-457200">
              <a:buFont typeface="+mj-lt"/>
              <a:buAutoNum type="arabicPeriod"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CD6C4B-0450-40C9-966C-8A1FB79C538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4000" y="6498590"/>
            <a:ext cx="151200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FB6C0E-15E2-4764-86F2-3BEBAAB43EFC}" type="datetime1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24.1.2024</a:t>
            </a:fld>
            <a:endParaRPr lang="fi-FI" sz="9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0208CD-4EB4-4079-8E83-C2BECAAAA5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0240" y="6498590"/>
            <a:ext cx="581152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900" dirty="0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70F7DA-BE7C-47BC-A02B-B1535E35D4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115552" y="6498590"/>
            <a:ext cx="8280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680CC61-DB77-4485-B460-D8E4038D4204}" type="slidenum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fi-FI" sz="90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0AC260C-3113-40A2-9F6C-0731D708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PTV-hyte pilotti - Palvelumuotoilunäkökulma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6E4E452-F2E9-9FF6-2691-396A6909AAAE}"/>
              </a:ext>
            </a:extLst>
          </p:cNvPr>
          <p:cNvSpPr txBox="1"/>
          <p:nvPr/>
        </p:nvSpPr>
        <p:spPr>
          <a:xfrm>
            <a:off x="6023992" y="1724802"/>
            <a:ext cx="4796791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2200" dirty="0">
                <a:solidFill>
                  <a:srgbClr val="1E1E1E"/>
                </a:solidFill>
              </a:rPr>
              <a:t>-Määriteltyihin haasteisiin sopivat kysymykset</a:t>
            </a:r>
          </a:p>
          <a:p>
            <a:pPr algn="l"/>
            <a:r>
              <a:rPr lang="fi-FI" sz="2200" dirty="0">
                <a:solidFill>
                  <a:srgbClr val="1E1E1E"/>
                </a:solidFill>
              </a:rPr>
              <a:t>-Erilaiset palvelumuotoilun menetelmät</a:t>
            </a:r>
          </a:p>
          <a:p>
            <a:pPr algn="l"/>
            <a:r>
              <a:rPr lang="fi-FI" sz="2200" dirty="0">
                <a:solidFill>
                  <a:srgbClr val="1E1E1E"/>
                </a:solidFill>
              </a:rPr>
              <a:t>-Dialogi</a:t>
            </a:r>
          </a:p>
        </p:txBody>
      </p:sp>
      <p:sp>
        <p:nvSpPr>
          <p:cNvPr id="8" name="Vuokaaviosymboli: Tiedosto 7">
            <a:extLst>
              <a:ext uri="{FF2B5EF4-FFF2-40B4-BE49-F238E27FC236}">
                <a16:creationId xmlns:a16="http://schemas.microsoft.com/office/drawing/2014/main" id="{15640563-8F02-6522-6421-EC936C1F1ED6}"/>
              </a:ext>
            </a:extLst>
          </p:cNvPr>
          <p:cNvSpPr/>
          <p:nvPr/>
        </p:nvSpPr>
        <p:spPr>
          <a:xfrm>
            <a:off x="6014592" y="3600600"/>
            <a:ext cx="4815589" cy="1512168"/>
          </a:xfrm>
          <a:prstGeom prst="flowChartDocumen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100" dirty="0"/>
              <a:t>-Ratkaisu: Hyväksi havaitut keinot Suomi.fi-palvelutietovarannon käyttöön hyvinvoinnin ja terveyden edistämisessä-koulutusmateriaali</a:t>
            </a:r>
          </a:p>
          <a:p>
            <a:endParaRPr lang="fi-FI" sz="1100" dirty="0"/>
          </a:p>
          <a:p>
            <a:r>
              <a:rPr lang="fi-FI" sz="1100" dirty="0"/>
              <a:t>-Kipukohdat liittyen määriteltyihin haasteisiin</a:t>
            </a:r>
          </a:p>
          <a:p>
            <a:r>
              <a:rPr lang="fi-FI" sz="1100" dirty="0"/>
              <a:t>-Mitä haasteen ratkaisemiseksi tarvitaan resurssit huomioiden</a:t>
            </a:r>
          </a:p>
          <a:p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20483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1038CAF-A70C-46EB-8C81-6303A2BFCD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Tutkimustyö kokonaisuudesta, dialogi ja haasteen määrittely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Asiakasymmärrys haasteesta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Ratkaisukeskeiset osallistavat toimintamallit, kuinka haaste ratkaistaan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Ratkaisun iterointi verkostoissa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Haasteen ratkaisu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Ratkaisun jatkohyödyntäminen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914400" lvl="1" indent="-457200">
              <a:buFont typeface="+mj-lt"/>
              <a:buAutoNum type="arabicPeriod"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CD6C4B-0450-40C9-966C-8A1FB79C538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4000" y="6498590"/>
            <a:ext cx="151200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FB6C0E-15E2-4764-86F2-3BEBAAB43EFC}" type="datetime1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24.1.2024</a:t>
            </a:fld>
            <a:endParaRPr lang="fi-FI" sz="9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0208CD-4EB4-4079-8E83-C2BECAAAA5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0240" y="6498590"/>
            <a:ext cx="581152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900" dirty="0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70F7DA-BE7C-47BC-A02B-B1535E35D4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115552" y="6498590"/>
            <a:ext cx="8280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680CC61-DB77-4485-B460-D8E4038D4204}" type="slidenum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fi-FI" sz="90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0AC260C-3113-40A2-9F6C-0731D708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PTV-hyte pilotti - Palvelumuotoilunäkökulma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6E4E452-F2E9-9FF6-2691-396A6909AAAE}"/>
              </a:ext>
            </a:extLst>
          </p:cNvPr>
          <p:cNvSpPr txBox="1"/>
          <p:nvPr/>
        </p:nvSpPr>
        <p:spPr>
          <a:xfrm>
            <a:off x="6060040" y="1711936"/>
            <a:ext cx="4796791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2200" dirty="0">
                <a:solidFill>
                  <a:srgbClr val="1E1E1E"/>
                </a:solidFill>
              </a:rPr>
              <a:t>-Osallistavat työpajat joissa määritelty haaste, kerätty asiakasymmärrys ja verkostojen tietotaito yhdistetään</a:t>
            </a:r>
          </a:p>
          <a:p>
            <a:pPr algn="l"/>
            <a:r>
              <a:rPr lang="fi-FI" sz="2200" dirty="0">
                <a:solidFill>
                  <a:srgbClr val="1E1E1E"/>
                </a:solidFill>
              </a:rPr>
              <a:t>-Muuttuva ympäristö</a:t>
            </a:r>
          </a:p>
        </p:txBody>
      </p:sp>
      <p:sp>
        <p:nvSpPr>
          <p:cNvPr id="8" name="Vuokaaviosymboli: Tiedosto 7">
            <a:extLst>
              <a:ext uri="{FF2B5EF4-FFF2-40B4-BE49-F238E27FC236}">
                <a16:creationId xmlns:a16="http://schemas.microsoft.com/office/drawing/2014/main" id="{2A3CC96E-321F-F40C-0A31-4301032DA032}"/>
              </a:ext>
            </a:extLst>
          </p:cNvPr>
          <p:cNvSpPr/>
          <p:nvPr/>
        </p:nvSpPr>
        <p:spPr>
          <a:xfrm>
            <a:off x="6060040" y="3645024"/>
            <a:ext cx="4815589" cy="1512168"/>
          </a:xfrm>
          <a:prstGeom prst="flowChartDocumen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100" dirty="0"/>
              <a:t>-Yhdessä kehittämällä opitaan kaikki</a:t>
            </a:r>
          </a:p>
          <a:p>
            <a:r>
              <a:rPr lang="fi-FI" sz="1100" dirty="0"/>
              <a:t>-</a:t>
            </a:r>
            <a:r>
              <a:rPr lang="fi-FI" sz="1100" dirty="0" err="1"/>
              <a:t>Osallistamalla</a:t>
            </a:r>
            <a:r>
              <a:rPr lang="fi-FI" sz="1100" dirty="0"/>
              <a:t> verkostot yhteiskehittämiseen lopputuote vastaa paremmin asiakastarpeeseen</a:t>
            </a:r>
          </a:p>
          <a:p>
            <a:r>
              <a:rPr lang="fi-FI" sz="1100" dirty="0"/>
              <a:t>-Matka on yhtä tärkeä kuin päämäärä</a:t>
            </a:r>
          </a:p>
          <a:p>
            <a:r>
              <a:rPr lang="fi-FI" sz="1100" dirty="0"/>
              <a:t>-Tiedon synteesi</a:t>
            </a:r>
          </a:p>
        </p:txBody>
      </p:sp>
    </p:spTree>
    <p:extLst>
      <p:ext uri="{BB962C8B-B14F-4D97-AF65-F5344CB8AC3E}">
        <p14:creationId xmlns:p14="http://schemas.microsoft.com/office/powerpoint/2010/main" val="172872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1038CAF-A70C-46EB-8C81-6303A2BFCD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Tutkimustyö kokonaisuudesta, dialogi ja haasteen määrittely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Asiakasymmärrys haasteesta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Ratkaisukeskeiset osallistavat toimintamallit, kuinka haaste ratkaistaan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Ratkaisun iterointi verkostoissa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Haasteen ratkaisu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Ratkaisun jatkohyödyntäminen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914400" lvl="1" indent="-457200">
              <a:buFont typeface="+mj-lt"/>
              <a:buAutoNum type="arabicPeriod"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CD6C4B-0450-40C9-966C-8A1FB79C538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4000" y="6498590"/>
            <a:ext cx="151200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FB6C0E-15E2-4764-86F2-3BEBAAB43EFC}" type="datetime1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24.1.2024</a:t>
            </a:fld>
            <a:endParaRPr lang="fi-FI" sz="9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0208CD-4EB4-4079-8E83-C2BECAAAA5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0240" y="6498590"/>
            <a:ext cx="581152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900" dirty="0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70F7DA-BE7C-47BC-A02B-B1535E35D4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115552" y="6498590"/>
            <a:ext cx="8280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680CC61-DB77-4485-B460-D8E4038D4204}" type="slidenum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fi-FI" sz="90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0AC260C-3113-40A2-9F6C-0731D708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PTV-hyte pilotti - Palvelumuotoilunäkökulma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6E4E452-F2E9-9FF6-2691-396A6909AAAE}"/>
              </a:ext>
            </a:extLst>
          </p:cNvPr>
          <p:cNvSpPr txBox="1"/>
          <p:nvPr/>
        </p:nvSpPr>
        <p:spPr>
          <a:xfrm>
            <a:off x="6096000" y="1692000"/>
            <a:ext cx="4796791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2200" dirty="0">
                <a:solidFill>
                  <a:srgbClr val="1E1E1E"/>
                </a:solidFill>
              </a:rPr>
              <a:t>-Haasteen ensimmäinen ratkaisuluonnos kommentoitavaksi – onko osuttu maaliin?</a:t>
            </a:r>
          </a:p>
          <a:p>
            <a:pPr algn="l"/>
            <a:r>
              <a:rPr lang="fi-FI" sz="2200" dirty="0">
                <a:solidFill>
                  <a:srgbClr val="1E1E1E"/>
                </a:solidFill>
              </a:rPr>
              <a:t>-Jatkotyöstö kommentoinnin perusteella</a:t>
            </a:r>
          </a:p>
        </p:txBody>
      </p:sp>
      <p:sp>
        <p:nvSpPr>
          <p:cNvPr id="8" name="Vuokaaviosymboli: Tiedosto 7">
            <a:extLst>
              <a:ext uri="{FF2B5EF4-FFF2-40B4-BE49-F238E27FC236}">
                <a16:creationId xmlns:a16="http://schemas.microsoft.com/office/drawing/2014/main" id="{0957382B-7B0D-74CF-CEB0-363E06E7B628}"/>
              </a:ext>
            </a:extLst>
          </p:cNvPr>
          <p:cNvSpPr/>
          <p:nvPr/>
        </p:nvSpPr>
        <p:spPr>
          <a:xfrm>
            <a:off x="6086600" y="3622388"/>
            <a:ext cx="4815589" cy="1512168"/>
          </a:xfrm>
          <a:prstGeom prst="flowChartDocumen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100" dirty="0"/>
              <a:t>-Luonnos ratkaisusta kommentoitavaksi</a:t>
            </a:r>
          </a:p>
          <a:p>
            <a:r>
              <a:rPr lang="fi-FI" sz="1100" dirty="0"/>
              <a:t>-Jatkokehitys kohti lopputuotetta kommentoinnin ja dialogin perusteella</a:t>
            </a:r>
          </a:p>
        </p:txBody>
      </p:sp>
    </p:spTree>
    <p:extLst>
      <p:ext uri="{BB962C8B-B14F-4D97-AF65-F5344CB8AC3E}">
        <p14:creationId xmlns:p14="http://schemas.microsoft.com/office/powerpoint/2010/main" val="377287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1038CAF-A70C-46EB-8C81-6303A2BFCD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Tutkimustyö kokonaisuudesta, dialogi ja haasteen määrittely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Asiakasymmärrys haasteesta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Ratkaisukeskeiset osallistavat toimintamallit, kuinka haaste ratkaistaan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Ratkaisun iterointi verkostoissa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Haasteen ratkaisu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Ratkaisun jatkohyödyntäminen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914400" lvl="1" indent="-457200">
              <a:buFont typeface="+mj-lt"/>
              <a:buAutoNum type="arabicPeriod"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CD6C4B-0450-40C9-966C-8A1FB79C538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4000" y="6498590"/>
            <a:ext cx="151200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FB6C0E-15E2-4764-86F2-3BEBAAB43EFC}" type="datetime1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24.1.2024</a:t>
            </a:fld>
            <a:endParaRPr lang="fi-FI" sz="9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0208CD-4EB4-4079-8E83-C2BECAAAA5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0240" y="6498590"/>
            <a:ext cx="581152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900" dirty="0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70F7DA-BE7C-47BC-A02B-B1535E35D4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115552" y="6498590"/>
            <a:ext cx="8280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680CC61-DB77-4485-B460-D8E4038D4204}" type="slidenum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fi-FI" sz="90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0AC260C-3113-40A2-9F6C-0731D708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PTV-hyte pilotti - Palvelumuotoilunäkökulma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6E4E452-F2E9-9FF6-2691-396A6909AAAE}"/>
              </a:ext>
            </a:extLst>
          </p:cNvPr>
          <p:cNvSpPr txBox="1"/>
          <p:nvPr/>
        </p:nvSpPr>
        <p:spPr>
          <a:xfrm>
            <a:off x="6096000" y="1692000"/>
            <a:ext cx="4796791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2200" dirty="0">
                <a:solidFill>
                  <a:srgbClr val="1E1E1E"/>
                </a:solidFill>
              </a:rPr>
              <a:t>-Lopputuote</a:t>
            </a:r>
          </a:p>
          <a:p>
            <a:pPr algn="l"/>
            <a:r>
              <a:rPr lang="fi-FI" sz="2200" dirty="0">
                <a:solidFill>
                  <a:srgbClr val="1E1E1E"/>
                </a:solidFill>
              </a:rPr>
              <a:t>-Asiakaslähtöisesti kehitetty vastaa asiakkaan tarpeita</a:t>
            </a:r>
          </a:p>
          <a:p>
            <a:pPr algn="l"/>
            <a:r>
              <a:rPr lang="fi-FI" sz="2200" dirty="0">
                <a:solidFill>
                  <a:srgbClr val="1E1E1E"/>
                </a:solidFill>
              </a:rPr>
              <a:t>-Yhteiskehittäminen on yhdessä oppimista</a:t>
            </a:r>
          </a:p>
        </p:txBody>
      </p:sp>
      <p:sp>
        <p:nvSpPr>
          <p:cNvPr id="8" name="Vuokaaviosymboli: Tiedosto 7">
            <a:extLst>
              <a:ext uri="{FF2B5EF4-FFF2-40B4-BE49-F238E27FC236}">
                <a16:creationId xmlns:a16="http://schemas.microsoft.com/office/drawing/2014/main" id="{1A75220E-9D20-4697-4BA5-B29471ACCD96}"/>
              </a:ext>
            </a:extLst>
          </p:cNvPr>
          <p:cNvSpPr/>
          <p:nvPr/>
        </p:nvSpPr>
        <p:spPr>
          <a:xfrm>
            <a:off x="6096000" y="3668543"/>
            <a:ext cx="4815589" cy="1512168"/>
          </a:xfrm>
          <a:prstGeom prst="flowChartDocumen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100" dirty="0"/>
              <a:t>Lopputuotteen julkaiseminen ja asiakkaille lopputuotteen käytön mahdollistaminen</a:t>
            </a:r>
          </a:p>
        </p:txBody>
      </p:sp>
    </p:spTree>
    <p:extLst>
      <p:ext uri="{BB962C8B-B14F-4D97-AF65-F5344CB8AC3E}">
        <p14:creationId xmlns:p14="http://schemas.microsoft.com/office/powerpoint/2010/main" val="159681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1038CAF-A70C-46EB-8C81-6303A2BFCD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Tutkimustyö kokonaisuudesta, dialogi ja haasteen määrittely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Asiakasymmärrys haasteesta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Ratkaisukeskeiset osallistavat toimintamallit, kuinka haaste ratkaistaan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Ratkaisun iterointi verkostoissa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Haasteen ratkaisu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Ratkaisun jatkohyödyntäminen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914400" lvl="1" indent="-457200">
              <a:buFont typeface="+mj-lt"/>
              <a:buAutoNum type="arabicPeriod"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CD6C4B-0450-40C9-966C-8A1FB79C538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4000" y="6498590"/>
            <a:ext cx="151200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FB6C0E-15E2-4764-86F2-3BEBAAB43EFC}" type="datetime1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24.1.2024</a:t>
            </a:fld>
            <a:endParaRPr lang="fi-FI" sz="9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0208CD-4EB4-4079-8E83-C2BECAAAA5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0240" y="6498590"/>
            <a:ext cx="581152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900" dirty="0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70F7DA-BE7C-47BC-A02B-B1535E35D4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115552" y="6498590"/>
            <a:ext cx="8280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680CC61-DB77-4485-B460-D8E4038D4204}" type="slidenum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fi-FI" sz="90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0AC260C-3113-40A2-9F6C-0731D708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PTV-hyte pilotti - Palvelumuotoilunäkökulma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6E4E452-F2E9-9FF6-2691-396A6909AAAE}"/>
              </a:ext>
            </a:extLst>
          </p:cNvPr>
          <p:cNvSpPr txBox="1"/>
          <p:nvPr/>
        </p:nvSpPr>
        <p:spPr>
          <a:xfrm>
            <a:off x="6096000" y="1692000"/>
            <a:ext cx="4796791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2200" dirty="0">
                <a:solidFill>
                  <a:srgbClr val="1E1E1E"/>
                </a:solidFill>
              </a:rPr>
              <a:t>-Usein lopputuote ei yksinään tuota arvoa tai säästöä</a:t>
            </a:r>
          </a:p>
          <a:p>
            <a:pPr algn="l"/>
            <a:r>
              <a:rPr lang="fi-FI" sz="2200" dirty="0">
                <a:solidFill>
                  <a:srgbClr val="1E1E1E"/>
                </a:solidFill>
              </a:rPr>
              <a:t>-Suunnitelma ja lopputuotteen hyödyntäminen</a:t>
            </a:r>
          </a:p>
        </p:txBody>
      </p:sp>
      <p:sp>
        <p:nvSpPr>
          <p:cNvPr id="8" name="Vuokaaviosymboli: Tiedosto 7">
            <a:extLst>
              <a:ext uri="{FF2B5EF4-FFF2-40B4-BE49-F238E27FC236}">
                <a16:creationId xmlns:a16="http://schemas.microsoft.com/office/drawing/2014/main" id="{39A09134-389D-4858-BDF9-94F0551EC20E}"/>
              </a:ext>
            </a:extLst>
          </p:cNvPr>
          <p:cNvSpPr/>
          <p:nvPr/>
        </p:nvSpPr>
        <p:spPr>
          <a:xfrm>
            <a:off x="6096140" y="3337140"/>
            <a:ext cx="4815589" cy="1512168"/>
          </a:xfrm>
          <a:prstGeom prst="flowChartDocumen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100" dirty="0"/>
              <a:t>Pilottiin osallistuneiden tahojen kanssa yhteistyössä tuotettua materiaalia käytetään keväällä 2024 valtakunnallisesti koulutusmateriaalina PTV:n kouluttamisessa hyvinvoinnin ja terveyden edistämisen työkaluna.</a:t>
            </a:r>
          </a:p>
          <a:p>
            <a:endParaRPr lang="fi-FI" sz="1100" dirty="0"/>
          </a:p>
          <a:p>
            <a:r>
              <a:rPr lang="fi-FI" sz="1100" dirty="0"/>
              <a:t>Lisätietoa: www.dvv.fi/hyte</a:t>
            </a:r>
          </a:p>
        </p:txBody>
      </p:sp>
    </p:spTree>
    <p:extLst>
      <p:ext uri="{BB962C8B-B14F-4D97-AF65-F5344CB8AC3E}">
        <p14:creationId xmlns:p14="http://schemas.microsoft.com/office/powerpoint/2010/main" val="257679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49C4AEC-BC89-5CBC-A4CD-E6FDFCBB2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b="1" dirty="0"/>
              <a:t>Lopputuote: Hyväksi havaitut keinot Suomi.fi-palvelutietovarannon käyttöön hyvinvoinnin ja terveyden edistämisessä</a:t>
            </a:r>
          </a:p>
          <a:p>
            <a:r>
              <a:rPr lang="fi-FI" b="1" dirty="0"/>
              <a:t>Osa 1: Mikä on Suomi.fi-palvelutietovaranto ja sen hyödyt</a:t>
            </a:r>
          </a:p>
          <a:p>
            <a:pPr lvl="1"/>
            <a:r>
              <a:rPr lang="fi-FI" dirty="0"/>
              <a:t>Mikä on Suomi.fi-palvelutietovaranto</a:t>
            </a:r>
          </a:p>
          <a:p>
            <a:pPr lvl="1"/>
            <a:r>
              <a:rPr lang="fi-FI" dirty="0"/>
              <a:t>Avoin data</a:t>
            </a:r>
          </a:p>
          <a:p>
            <a:pPr lvl="1"/>
            <a:r>
              <a:rPr lang="fi-FI" dirty="0"/>
              <a:t>Rakenteinen tieto</a:t>
            </a:r>
          </a:p>
          <a:p>
            <a:pPr lvl="1"/>
            <a:r>
              <a:rPr lang="fi-FI" dirty="0"/>
              <a:t>Palvelutietovarannon hyödyt hyte-toimijoille</a:t>
            </a:r>
          </a:p>
          <a:p>
            <a:r>
              <a:rPr lang="fi-FI" b="1" dirty="0"/>
              <a:t>Osa 2: Hyvinvointialueen työntekijän PTV-osaaminen hyte-teemassa</a:t>
            </a:r>
          </a:p>
          <a:p>
            <a:pPr lvl="1"/>
            <a:r>
              <a:rPr lang="fi-FI" dirty="0"/>
              <a:t>Oman PTV-osaamisen kehittäminen</a:t>
            </a:r>
          </a:p>
          <a:p>
            <a:pPr lvl="1"/>
            <a:r>
              <a:rPr lang="fi-FI" dirty="0"/>
              <a:t>PTV-yhteistyö ja verkostoituminen</a:t>
            </a:r>
          </a:p>
          <a:p>
            <a:r>
              <a:rPr lang="fi-FI" b="1" dirty="0"/>
              <a:t>Osa 3: Vinkkejä verkostoitumiseen hyvinvointialueella hyvinvoinnin ja terveyden edistämisen parissa </a:t>
            </a:r>
            <a:r>
              <a:rPr lang="fi-FI" dirty="0"/>
              <a:t>työskentelevien kanssa</a:t>
            </a:r>
          </a:p>
          <a:p>
            <a:pPr lvl="1"/>
            <a:r>
              <a:rPr lang="fi-FI" dirty="0"/>
              <a:t>Vinkkejä verkostoitumiseen hyvinvointialueella PTV:n hyödyntämiseksi hyvinvoinnin ja terveyden edistämisen parissa</a:t>
            </a:r>
          </a:p>
          <a:p>
            <a:pPr lvl="1"/>
            <a:r>
              <a:rPr lang="fi-FI" dirty="0"/>
              <a:t>Verkostojohtaminen</a:t>
            </a:r>
          </a:p>
          <a:p>
            <a:r>
              <a:rPr lang="fi-FI" b="1" dirty="0"/>
              <a:t>Osa 4: Järjestöjen parissa työskentelyn aloittaminen sekä PTV-opastus ja ohjaus</a:t>
            </a:r>
          </a:p>
          <a:p>
            <a:pPr lvl="1"/>
            <a:r>
              <a:rPr lang="fi-FI" dirty="0"/>
              <a:t>Järjestöjen kanssa työskentely</a:t>
            </a:r>
          </a:p>
          <a:p>
            <a:pPr lvl="1"/>
            <a:r>
              <a:rPr lang="fi-FI" dirty="0"/>
              <a:t>PTV:n keskeiset asiat (PTV-liittymisprosessi, organisaatiokuvaus, palvelukuvaus, asiointikanavat ja liitokset)</a:t>
            </a:r>
            <a:endParaRPr lang="fi-FI" b="1" dirty="0"/>
          </a:p>
          <a:p>
            <a:r>
              <a:rPr lang="fi-FI" b="1" dirty="0"/>
              <a:t>Opas saatavilla: </a:t>
            </a:r>
            <a:r>
              <a:rPr lang="fi-FI" b="1" dirty="0">
                <a:hlinkClick r:id="rId2"/>
              </a:rPr>
              <a:t>www.dvv.fi/hyte</a:t>
            </a:r>
            <a:endParaRPr lang="fi-FI" b="1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1E24BD8-3CDB-23F8-FA9D-2D1FAC3C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DDDCA55-1B3F-6602-B04B-7EF1F6EE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0178922-8CC1-5548-34FF-9E13E2D3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9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6D4CEB20-38D4-E901-62EC-86BAACC1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PTV-hyte pilotti - Palvelumuotoilunäkökulma</a:t>
            </a:r>
          </a:p>
        </p:txBody>
      </p:sp>
    </p:spTree>
    <p:extLst>
      <p:ext uri="{BB962C8B-B14F-4D97-AF65-F5344CB8AC3E}">
        <p14:creationId xmlns:p14="http://schemas.microsoft.com/office/powerpoint/2010/main" val="1505201561"/>
      </p:ext>
    </p:extLst>
  </p:cSld>
  <p:clrMapOvr>
    <a:masterClrMapping/>
  </p:clrMapOvr>
</p:sld>
</file>

<file path=ppt/theme/theme1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65E158F3-1493-40C0-8BA0-806C2860ACA7}"/>
    </a:ext>
  </a:extLst>
</a:theme>
</file>

<file path=ppt/theme/theme2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1C2EE9A2-3B3F-4B34-BCB8-1BBD6B47408D}"/>
    </a:ext>
  </a:extLst>
</a:theme>
</file>

<file path=ppt/theme/theme3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A2C0F6BF-EADD-408A-B884-7FE0874B512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DVV esitysmalli</Template>
  <TotalTime>271</TotalTime>
  <Words>660</Words>
  <Application>Microsoft Office PowerPoint</Application>
  <PresentationFormat>Laajakuva</PresentationFormat>
  <Paragraphs>145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Microsoft Sans Serif</vt:lpstr>
      <vt:lpstr>Wingdings</vt:lpstr>
      <vt:lpstr>DVV FI</vt:lpstr>
      <vt:lpstr>punainen</vt:lpstr>
      <vt:lpstr>vihreä</vt:lpstr>
      <vt:lpstr>Palvelumuotoilulla asiakashyöty esiin ja materiaalit kehittämistyön tueksi</vt:lpstr>
      <vt:lpstr>PTV-hyte pilotti - Palvelumuotoilunäkökulma</vt:lpstr>
      <vt:lpstr>PTV-hyte pilotti - Palvelumuotoilunäkökulma</vt:lpstr>
      <vt:lpstr>PTV-hyte pilotti - Palvelumuotoilunäkökulma</vt:lpstr>
      <vt:lpstr>PTV-hyte pilotti - Palvelumuotoilunäkökulma</vt:lpstr>
      <vt:lpstr>PTV-hyte pilotti - Palvelumuotoilunäkökulma</vt:lpstr>
      <vt:lpstr>PTV-hyte pilotti - Palvelumuotoilunäkökulma</vt:lpstr>
      <vt:lpstr>PTV-hyte pilotti - Palvelumuotoilunäkökulma</vt:lpstr>
      <vt:lpstr>PTV-hyte pilotti - Palvelumuotoilunäkökulma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Palvelumuotoilulla asiakashyöty esiin ja materiaalit kehittämistyön tueksi</dc:title>
  <dc:creator>Hänninen Topi (DVV)</dc:creator>
  <cp:lastModifiedBy>Tenkula Tarja</cp:lastModifiedBy>
  <cp:revision>2</cp:revision>
  <dcterms:created xsi:type="dcterms:W3CDTF">2024-01-22T12:26:52Z</dcterms:created>
  <dcterms:modified xsi:type="dcterms:W3CDTF">2024-01-24T10:54:42Z</dcterms:modified>
</cp:coreProperties>
</file>